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25A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9710" y="304800"/>
            <a:ext cx="4259500" cy="2215991"/>
          </a:xfrm>
          <a:prstGeom prst="rect">
            <a:avLst/>
          </a:prstGeom>
          <a:solidFill>
            <a:srgbClr val="FFFF00"/>
          </a:solidFill>
          <a:ln>
            <a:solidFill>
              <a:srgbClr val="EF25A7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13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Nikosh" panose="02000000000000000000" pitchFamily="2" charset="0"/>
                <a:cs typeface="Nikosh" panose="02000000000000000000" pitchFamily="2" charset="0"/>
              </a:rPr>
              <a:t>স্বাগতম</a:t>
            </a:r>
            <a:endParaRPr lang="en-US" sz="13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0339490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0935" y="762000"/>
            <a:ext cx="7315200" cy="2677656"/>
          </a:xfrm>
          <a:prstGeom prst="rect">
            <a:avLst/>
          </a:prstGeom>
          <a:solidFill>
            <a:srgbClr val="00B050"/>
          </a:solidFill>
          <a:ln>
            <a:solidFill>
              <a:srgbClr val="EF25A7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যে শিক্ষা </a:t>
            </a:r>
            <a:r>
              <a:rPr lang="bn-BD" sz="2800" dirty="0" smtClean="0">
                <a:latin typeface="Nikosh" panose="02000000000000000000" pitchFamily="2" charset="0"/>
                <a:cs typeface="Nikosh" panose="02000000000000000000" pitchFamily="2" charset="0"/>
              </a:rPr>
              <a:t>গ্রহণ </a:t>
            </a:r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করে সেই শিক্ষিত। শিক্ষা নিয়ে আমরা মন জগতের চাহিদা পুরন করতে পারি। </a:t>
            </a:r>
            <a:endParaRPr lang="bn-BD" sz="2800" dirty="0" smtClean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bn-BD" sz="2800" dirty="0" smtClean="0">
                <a:latin typeface="Nikosh" panose="02000000000000000000" pitchFamily="2" charset="0"/>
                <a:cs typeface="Nikosh" panose="02000000000000000000" pitchFamily="2" charset="0"/>
              </a:rPr>
              <a:t>এই </a:t>
            </a:r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জ্ঞান আমাদের জীবনে শেষ পর্যন্ত কাজে লাগে। </a:t>
            </a:r>
          </a:p>
          <a:p>
            <a:pPr>
              <a:lnSpc>
                <a:spcPct val="150000"/>
              </a:lnSpc>
            </a:pPr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স্বশিক্ষিত মানে যে ব্যক্তি প্রকৃত শিক্ষায় শিক্ষিত। </a:t>
            </a:r>
            <a:endParaRPr lang="en-US" sz="28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3581400"/>
            <a:ext cx="7315200" cy="2031325"/>
          </a:xfrm>
          <a:prstGeom prst="rect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বই পড়ার প্রতি আমাদের সকলের অনীহা। ব্যাধি যেমন একজনকে সহজে </a:t>
            </a:r>
            <a:r>
              <a:rPr lang="bn-BD" sz="2800" dirty="0" smtClean="0">
                <a:latin typeface="Nikosh" panose="02000000000000000000" pitchFamily="2" charset="0"/>
                <a:cs typeface="Nikosh" panose="02000000000000000000" pitchFamily="2" charset="0"/>
              </a:rPr>
              <a:t>আক্রমন </a:t>
            </a:r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করে তেমনি এই আনীহা দ্বারা আমরা </a:t>
            </a:r>
            <a:r>
              <a:rPr lang="bn-BD" sz="2800" dirty="0" smtClean="0">
                <a:latin typeface="Nikosh" panose="02000000000000000000" pitchFamily="2" charset="0"/>
                <a:cs typeface="Nikosh" panose="02000000000000000000" pitchFamily="2" charset="0"/>
              </a:rPr>
              <a:t>আক্রমিত। কিন্তু </a:t>
            </a:r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স্বাস্থ্যবান মানুষের </a:t>
            </a:r>
            <a:r>
              <a:rPr lang="bn-BD" sz="2800" dirty="0" smtClean="0">
                <a:latin typeface="Nikosh" panose="02000000000000000000" pitchFamily="2" charset="0"/>
                <a:cs typeface="Nikosh" panose="02000000000000000000" pitchFamily="2" charset="0"/>
              </a:rPr>
              <a:t>সংস্পর্শে </a:t>
            </a:r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আসলে স্বাস্থ্যবান হওয়া যায় না।</a:t>
            </a:r>
          </a:p>
        </p:txBody>
      </p:sp>
    </p:spTree>
    <p:extLst>
      <p:ext uri="{BB962C8B-B14F-4D97-AF65-F5344CB8AC3E}">
        <p14:creationId xmlns="" xmlns:p14="http://schemas.microsoft.com/office/powerpoint/2010/main" val="1457900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304800"/>
            <a:ext cx="2047355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bn-BD" sz="4400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দলী</a:t>
            </a:r>
            <a:r>
              <a:rPr lang="bn-BD" sz="4400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য়</a:t>
            </a:r>
            <a:r>
              <a:rPr lang="bn-BD" sz="4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BD" sz="4400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কাজ</a:t>
            </a:r>
          </a:p>
        </p:txBody>
      </p:sp>
      <p:sp>
        <p:nvSpPr>
          <p:cNvPr id="3" name="Rectangle 2"/>
          <p:cNvSpPr/>
          <p:nvPr/>
        </p:nvSpPr>
        <p:spPr>
          <a:xfrm>
            <a:off x="409268" y="1524000"/>
            <a:ext cx="8382000" cy="49167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bn-BD" sz="2800" dirty="0" smtClean="0">
              <a:solidFill>
                <a:srgbClr val="FFC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endParaRPr lang="bn-BD" sz="1050" dirty="0" smtClean="0">
              <a:solidFill>
                <a:srgbClr val="FFC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endParaRPr lang="bn-BD" sz="900" dirty="0" smtClean="0">
              <a:solidFill>
                <a:srgbClr val="FFC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BD" sz="2800" dirty="0" smtClean="0">
                <a:solidFill>
                  <a:srgbClr val="FFC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লেখক কত সালে জন্মগ্রহণ করেন এবং কত সালে মৃত্যুবরন করেন</a:t>
            </a:r>
          </a:p>
          <a:p>
            <a:endParaRPr lang="bn-BD" sz="2800" dirty="0" smtClean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endParaRPr lang="bn-BD" sz="28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endParaRPr lang="bn-BD" sz="1400" dirty="0">
              <a:solidFill>
                <a:srgbClr val="FFC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BD" sz="2800" dirty="0" smtClean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শব্দার্থ কর- অবগাহন, শৌখীন, সোল্লাসে</a:t>
            </a:r>
          </a:p>
          <a:p>
            <a:endParaRPr lang="bn-BD" sz="28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BD" sz="2800" dirty="0" smtClean="0">
                <a:solidFill>
                  <a:srgbClr val="FF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endParaRPr lang="bn-BD" sz="2800" dirty="0" smtClean="0">
              <a:solidFill>
                <a:srgbClr val="FFFF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BD" sz="2800" dirty="0" smtClean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বই পড়ার গুরুত্ব তোমার ভাষায় লেখ</a:t>
            </a:r>
          </a:p>
          <a:p>
            <a:endParaRPr lang="bn-BD" sz="2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76600" y="914400"/>
            <a:ext cx="0" cy="10668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63197" y="19620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সাদা</a:t>
            </a:r>
            <a:endParaRPr lang="en-US" sz="20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200" y="33528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সবুজ</a:t>
            </a:r>
            <a:endParaRPr lang="en-US" sz="2000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5105400"/>
            <a:ext cx="57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লাল</a:t>
            </a:r>
            <a:endParaRPr lang="en-US" sz="2000" dirty="0">
              <a:solidFill>
                <a:srgbClr val="FF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810000" y="867696"/>
            <a:ext cx="3962400" cy="2476500"/>
            <a:chOff x="3810000" y="1219200"/>
            <a:chExt cx="3962400" cy="247650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7772400" y="2590800"/>
              <a:ext cx="0" cy="46364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/>
            <p:cNvGrpSpPr/>
            <p:nvPr/>
          </p:nvGrpSpPr>
          <p:grpSpPr>
            <a:xfrm>
              <a:off x="3810000" y="1219200"/>
              <a:ext cx="3962400" cy="2476500"/>
              <a:chOff x="3810000" y="1219200"/>
              <a:chExt cx="3962400" cy="24765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810000" y="3050917"/>
                <a:ext cx="0" cy="644783"/>
              </a:xfrm>
              <a:prstGeom prst="straightConnector1">
                <a:avLst/>
              </a:prstGeom>
              <a:ln w="762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962400" y="1219200"/>
                <a:ext cx="0" cy="1403259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962400" y="2622459"/>
                <a:ext cx="3810000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3810000" y="3086100"/>
                <a:ext cx="3962400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Group 41"/>
          <p:cNvGrpSpPr/>
          <p:nvPr/>
        </p:nvGrpSpPr>
        <p:grpSpPr>
          <a:xfrm>
            <a:off x="1828800" y="914400"/>
            <a:ext cx="6324600" cy="4152900"/>
            <a:chOff x="1828800" y="1562100"/>
            <a:chExt cx="6324600" cy="41529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828800" y="5169932"/>
              <a:ext cx="0" cy="54506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809605" y="1562100"/>
              <a:ext cx="0" cy="10668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09605" y="2628900"/>
              <a:ext cx="334379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153400" y="2628900"/>
              <a:ext cx="0" cy="25527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828800" y="5181600"/>
              <a:ext cx="63246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2795592018"/>
      </p:ext>
    </p:extLst>
  </p:cSld>
  <p:clrMapOvr>
    <a:masterClrMapping/>
  </p:clrMapOvr>
  <p:transition spd="slow">
    <p:fade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6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6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600"/>
                            </p:stCondLst>
                            <p:childTnLst>
                              <p:par>
                                <p:cTn id="3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1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800"/>
                            </p:stCondLst>
                            <p:childTnLst>
                              <p:par>
                                <p:cTn id="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800"/>
                            </p:stCondLst>
                            <p:childTnLst>
                              <p:par>
                                <p:cTn id="5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8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909484"/>
            <a:ext cx="2199641" cy="1015663"/>
          </a:xfrm>
          <a:prstGeom prst="rect">
            <a:avLst/>
          </a:prstGeom>
          <a:solidFill>
            <a:srgbClr val="00B050"/>
          </a:solidFill>
          <a:ln>
            <a:solidFill>
              <a:srgbClr val="EF25A7"/>
            </a:solidFill>
          </a:ln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bn-BD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" panose="02000000000000000000" pitchFamily="2" charset="0"/>
                <a:cs typeface="Nikosh" panose="02000000000000000000" pitchFamily="2" charset="0"/>
              </a:rPr>
              <a:t>মূল্যায়ন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3200400"/>
            <a:ext cx="4387740" cy="523220"/>
          </a:xfrm>
          <a:prstGeom prst="rect">
            <a:avLst/>
          </a:prstGeom>
          <a:solidFill>
            <a:srgbClr val="92D050"/>
          </a:solidFill>
          <a:ln>
            <a:solidFill>
              <a:srgbClr val="EF25A7"/>
            </a:solidFill>
          </a:ln>
        </p:spPr>
        <p:style>
          <a:lnRef idx="2">
            <a:schemeClr val="dk1">
              <a:shade val="50000"/>
            </a:schemeClr>
          </a:lnRef>
          <a:fillRef idx="1003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bn-BD" sz="2800" dirty="0" smtClean="0">
                <a:latin typeface="Nikosh" panose="02000000000000000000" pitchFamily="2" charset="0"/>
                <a:cs typeface="Nikosh" panose="02000000000000000000" pitchFamily="2" charset="0"/>
              </a:rPr>
              <a:t>১. বই </a:t>
            </a:r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পড়ার লক্ষ্য ও উদ্দেশ্য </a:t>
            </a:r>
            <a:r>
              <a:rPr lang="bn-BD" sz="2800" dirty="0" smtClean="0">
                <a:latin typeface="Nikosh" panose="02000000000000000000" pitchFamily="2" charset="0"/>
                <a:cs typeface="Nikosh" panose="02000000000000000000" pitchFamily="2" charset="0"/>
              </a:rPr>
              <a:t>বর্ণনা কর</a:t>
            </a:r>
            <a:endParaRPr lang="en-US" sz="28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399" y="4038600"/>
            <a:ext cx="5328703" cy="523220"/>
          </a:xfrm>
          <a:prstGeom prst="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003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২</a:t>
            </a:r>
            <a:r>
              <a:rPr lang="bn-BD" sz="2800" dirty="0" smtClean="0">
                <a:latin typeface="Nikosh" panose="02000000000000000000" pitchFamily="2" charset="0"/>
                <a:cs typeface="Nikosh" panose="02000000000000000000" pitchFamily="2" charset="0"/>
              </a:rPr>
              <a:t>. আমরা বই পড়ি কেন ব্যাখ্যা কর</a:t>
            </a:r>
          </a:p>
        </p:txBody>
      </p:sp>
      <p:sp>
        <p:nvSpPr>
          <p:cNvPr id="5" name="Rectangle 4"/>
          <p:cNvSpPr/>
          <p:nvPr/>
        </p:nvSpPr>
        <p:spPr>
          <a:xfrm>
            <a:off x="1681316" y="2362200"/>
            <a:ext cx="5511445" cy="523220"/>
          </a:xfrm>
          <a:prstGeom prst="rect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003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bn-BD" sz="2800" dirty="0" smtClean="0">
                <a:latin typeface="Nikosh" panose="02000000000000000000" pitchFamily="2" charset="0"/>
                <a:cs typeface="Nikosh" panose="02000000000000000000" pitchFamily="2" charset="0"/>
              </a:rPr>
              <a:t>১. লেখকের উল্লেখযোগ্য কয়েকটি গ্রন্থের নাম লিখ</a:t>
            </a:r>
            <a:endParaRPr lang="en-US" sz="28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212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896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740963">
            <a:off x="2162965" y="2060195"/>
            <a:ext cx="325276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" panose="02000000000000000000" pitchFamily="2" charset="0"/>
                <a:cs typeface="Nikosh" panose="02000000000000000000" pitchFamily="2" charset="0"/>
              </a:rPr>
              <a:t>বাড়ির কাজ</a:t>
            </a:r>
            <a:endParaRPr lang="en-US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 rot="19608135">
            <a:off x="1285619" y="2821525"/>
            <a:ext cx="736078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40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EF25A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" panose="02000000000000000000" pitchFamily="2" charset="0"/>
                <a:cs typeface="Nikosh" panose="02000000000000000000" pitchFamily="2" charset="0"/>
              </a:rPr>
              <a:t>তোমার মতে </a:t>
            </a:r>
            <a:r>
              <a:rPr lang="bn-BD" sz="4000" b="1" cap="none" spc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EF25A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" panose="02000000000000000000" pitchFamily="2" charset="0"/>
                <a:cs typeface="Nikosh" panose="02000000000000000000" pitchFamily="2" charset="0"/>
              </a:rPr>
              <a:t>বই পড়ার অভ্যাস কিভাবে বৃদ্ধি করা যায় যুক্তিসহ উপস্থাপন কর</a:t>
            </a:r>
            <a:endParaRPr lang="en-US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EF25A7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 rot="19759204">
            <a:off x="4463407" y="3046390"/>
            <a:ext cx="418576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13800" b="1" dirty="0">
                <a:ln w="19050">
                  <a:solidFill>
                    <a:srgbClr val="EEECE1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" panose="02000000000000000000" pitchFamily="2" charset="0"/>
                <a:cs typeface="Nikosh" panose="02000000000000000000" pitchFamily="2" charset="0"/>
              </a:rPr>
              <a:t>ধন্যবাদ</a:t>
            </a:r>
            <a:endParaRPr lang="en-US" sz="13800" b="1" dirty="0">
              <a:ln w="19050">
                <a:solidFill>
                  <a:srgbClr val="EEECE1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291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4295" y="426421"/>
            <a:ext cx="3074881" cy="646331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শিক্ষক</a:t>
            </a:r>
            <a:r>
              <a:rPr lang="en-US" sz="36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BD" sz="36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পরিচিতি </a:t>
            </a:r>
            <a:r>
              <a:rPr lang="en-US" sz="3600" dirty="0">
                <a:latin typeface="Nikosh" panose="02000000000000000000" pitchFamily="2" charset="0"/>
                <a:cs typeface="Nikosh" panose="02000000000000000000" pitchFamily="2" charset="0"/>
              </a:rPr>
              <a:t>–</a:t>
            </a:r>
            <a:r>
              <a:rPr lang="bn-BD" sz="3200" dirty="0">
                <a:latin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8317" y="1295400"/>
            <a:ext cx="6172200" cy="2554545"/>
          </a:xfrm>
          <a:prstGeom prst="rect">
            <a:avLst/>
          </a:prstGeom>
          <a:solidFill>
            <a:srgbClr val="EF25A7"/>
          </a:solidFill>
          <a:ln>
            <a:solidFill>
              <a:srgbClr val="FFFF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কমল কান্ত রায় তালুকদার </a:t>
            </a:r>
          </a:p>
          <a:p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এম,এ,বি,এড </a:t>
            </a:r>
          </a:p>
          <a:p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সিনিয়র শিক্ষক </a:t>
            </a:r>
          </a:p>
          <a:p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এল,পি,উচ্চ বিদ্যালয়,ছাতক,সুনামগঞ্জ। </a:t>
            </a:r>
            <a:endParaRPr lang="en-US" sz="3200" dirty="0" smtClean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endParaRPr lang="en-US" sz="32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4295" y="3922455"/>
            <a:ext cx="6140245" cy="25545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chemeClr val="bg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পাঠ পরিচিতি </a:t>
            </a:r>
            <a:r>
              <a:rPr lang="en-US" sz="3200" dirty="0" smtClean="0">
                <a:solidFill>
                  <a:schemeClr val="bg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–</a:t>
            </a:r>
            <a:r>
              <a:rPr lang="bn-BD" sz="3200" dirty="0" smtClean="0">
                <a:solidFill>
                  <a:schemeClr val="bg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US" sz="3200" dirty="0" smtClean="0">
              <a:solidFill>
                <a:schemeClr val="bg1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endParaRPr lang="bn-BD" sz="3200" dirty="0" smtClean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বিষয় </a:t>
            </a:r>
            <a:r>
              <a:rPr lang="en-US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	</a:t>
            </a:r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: বাংলা ১ম পত্র</a:t>
            </a:r>
          </a:p>
          <a:p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শ্রেণি </a:t>
            </a:r>
            <a:r>
              <a:rPr lang="en-US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	</a:t>
            </a:r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: নবম </a:t>
            </a:r>
          </a:p>
          <a:p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সময় </a:t>
            </a:r>
            <a:r>
              <a:rPr lang="en-US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	</a:t>
            </a:r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: ৫০ মিনিট</a:t>
            </a:r>
          </a:p>
        </p:txBody>
      </p:sp>
      <p:pic>
        <p:nvPicPr>
          <p:cNvPr id="5" name="Picture 4" descr="K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533400"/>
            <a:ext cx="2057400" cy="3124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197877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905000"/>
            <a:ext cx="8382000" cy="34163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EF25A7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Grameem" panose="02000000000000000000" pitchFamily="2" charset="0"/>
              </a:rPr>
              <a:t> </a:t>
            </a:r>
            <a:r>
              <a:rPr lang="bn-BD" sz="32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শিখনফল-</a:t>
            </a:r>
          </a:p>
          <a:p>
            <a:endParaRPr lang="bn-BD" sz="32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 ১. লেখক পরিচিতি বলতে পারবে</a:t>
            </a:r>
          </a:p>
          <a:p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 ২. শব্দের অর্থ বলতে পারবে</a:t>
            </a:r>
            <a:endParaRPr lang="en-US" sz="3200" dirty="0" smtClean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 ৩. বই পড়ার লক্ষ্য ও উদ্দেশ্য বর্ণনা করতে পারবে </a:t>
            </a:r>
          </a:p>
          <a:p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 ৪.</a:t>
            </a:r>
            <a:r>
              <a:rPr lang="en-US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BD" sz="3200" dirty="0" smtClean="0">
                <a:latin typeface="Nikosh" panose="02000000000000000000" pitchFamily="2" charset="0"/>
                <a:cs typeface="Nikosh" panose="02000000000000000000" pitchFamily="2" charset="0"/>
              </a:rPr>
              <a:t>পাঠের মূলভাব নিজের ভাষায় ব্যাখ্যা-বিশ্লেষন করতে পারবে</a:t>
            </a:r>
            <a:endParaRPr lang="bn-BD" sz="32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BD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600461293"/>
      </p:ext>
    </p:extLst>
  </p:cSld>
  <p:clrMapOvr>
    <a:masterClrMapping/>
  </p:clrMapOvr>
  <p:transition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166784"/>
            <a:ext cx="3048000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5" y="233209"/>
            <a:ext cx="3048000" cy="1933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267200"/>
            <a:ext cx="3124200" cy="2209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7372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  <p:sndAc>
      <p:stSnd>
        <p:snd r:embed="rId2" name="suction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75478"/>
            <a:ext cx="8305800" cy="3620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609600" y="0"/>
            <a:ext cx="8153400" cy="31547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bn-BD" sz="199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বই</a:t>
            </a:r>
            <a:r>
              <a:rPr lang="en-US" sz="199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BD" sz="199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পড়া</a:t>
            </a:r>
            <a:endParaRPr lang="en-US" sz="199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0066716"/>
      </p:ext>
    </p:extLst>
  </p:cSld>
  <p:clrMapOvr>
    <a:masterClrMapping/>
  </p:clrMapOvr>
  <p:transition spd="slow">
    <p:fade/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251" y="991710"/>
            <a:ext cx="2757751" cy="3309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1600200" y="238572"/>
            <a:ext cx="1905000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14500" y="801469"/>
            <a:ext cx="1676400" cy="830997"/>
          </a:xfrm>
          <a:prstGeom prst="rect">
            <a:avLst/>
          </a:prstGeom>
          <a:solidFill>
            <a:srgbClr val="EF25A7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জন্ম-১৮ আগস্ট ১৮৬৮</a:t>
            </a:r>
            <a:endParaRPr lang="en-US" sz="24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715000" y="238572"/>
            <a:ext cx="1828800" cy="17132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990600" y="2799982"/>
            <a:ext cx="1905000" cy="17277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15781" y="939968"/>
            <a:ext cx="1676400" cy="46166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জন্মস্থান-যশোর</a:t>
            </a:r>
            <a:endParaRPr lang="en-US" sz="24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2050" y="3340702"/>
            <a:ext cx="1562100" cy="830997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পৈত্রিক নিবাস-পাবনা,হরিপুর</a:t>
            </a:r>
            <a:endParaRPr lang="en-US" sz="24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324600" y="2807232"/>
            <a:ext cx="1794387" cy="17132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53200" y="3202203"/>
            <a:ext cx="1337186" cy="1200329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মৃত্যু-</a:t>
            </a:r>
          </a:p>
          <a:p>
            <a:pPr algn="ctr"/>
            <a:r>
              <a:rPr lang="bn-BD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২ সেপ্টেম্বর ১৯৪৬</a:t>
            </a:r>
            <a:endParaRPr lang="en-US" sz="24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8546" y="4289670"/>
            <a:ext cx="16002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প্রমথ চৌধুরী</a:t>
            </a:r>
            <a:endParaRPr lang="en-US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6183868"/>
            <a:ext cx="8386916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রচিত গ্রন্থসমুহঃ </a:t>
            </a:r>
            <a:r>
              <a:rPr lang="as-IN" sz="2400" dirty="0">
                <a:latin typeface="Nikosh" panose="02000000000000000000" pitchFamily="2" charset="0"/>
                <a:cs typeface="Nikosh" panose="02000000000000000000" pitchFamily="2" charset="0"/>
              </a:rPr>
              <a:t>বীরবলের </a:t>
            </a:r>
            <a:r>
              <a:rPr lang="as-IN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হালখাতা</a:t>
            </a:r>
            <a:r>
              <a:rPr lang="bn-BD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, </a:t>
            </a:r>
            <a:r>
              <a:rPr lang="as-IN" sz="2400" dirty="0">
                <a:latin typeface="Nikosh" panose="02000000000000000000" pitchFamily="2" charset="0"/>
                <a:cs typeface="Nikosh" panose="02000000000000000000" pitchFamily="2" charset="0"/>
              </a:rPr>
              <a:t>তেল-নুন-লকড়ি</a:t>
            </a:r>
            <a:r>
              <a:rPr lang="as-IN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,</a:t>
            </a:r>
            <a:r>
              <a:rPr lang="bn-BD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400" dirty="0">
                <a:latin typeface="Nikosh" panose="02000000000000000000" pitchFamily="2" charset="0"/>
                <a:cs typeface="Nikosh" panose="02000000000000000000" pitchFamily="2" charset="0"/>
              </a:rPr>
              <a:t>নানাকথা</a:t>
            </a:r>
            <a:r>
              <a:rPr lang="as-IN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,</a:t>
            </a:r>
            <a:r>
              <a:rPr lang="bn-BD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400" dirty="0">
                <a:latin typeface="Nikosh" panose="02000000000000000000" pitchFamily="2" charset="0"/>
                <a:cs typeface="Nikosh" panose="02000000000000000000" pitchFamily="2" charset="0"/>
              </a:rPr>
              <a:t>আমাদের শিক্ষা</a:t>
            </a:r>
            <a:r>
              <a:rPr lang="bn-BD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400" dirty="0">
                <a:latin typeface="Nikosh" panose="02000000000000000000" pitchFamily="2" charset="0"/>
                <a:cs typeface="Nikosh" panose="02000000000000000000" pitchFamily="2" charset="0"/>
              </a:rPr>
              <a:t>ইত্যাদি</a:t>
            </a:r>
            <a:endParaRPr lang="en-US" sz="24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4762070"/>
            <a:ext cx="8362335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শিক্ষাজীবনঃ </a:t>
            </a:r>
            <a:r>
              <a:rPr lang="as-IN" sz="2400" dirty="0">
                <a:latin typeface="Nikosh" panose="02000000000000000000" pitchFamily="2" charset="0"/>
                <a:cs typeface="Nikosh" panose="02000000000000000000" pitchFamily="2" charset="0"/>
              </a:rPr>
              <a:t>কলকাতার হেয়ার স্কুল থেকে এন্ট্রান্স ও সেন্ট জেভিয়ার্স কলেজ থেকে এফ এ পাস করেন। পরে দর্শনে বিএ অনার্স, ইংরেজিতে ১ম শ্রেণিতে এম এ ডিগ্রি অর্জন করেন। পরবর্তীতে লন্ডন থেকে ব্যারিস্টারি পাস করেন। </a:t>
            </a:r>
            <a:endParaRPr lang="en-US" sz="24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8653682"/>
      </p:ext>
    </p:extLst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7" grpId="0" animBg="1"/>
      <p:bldP spid="12" grpId="0" animBg="1"/>
      <p:bldP spid="12" grpId="1" animBg="1"/>
      <p:bldP spid="13" grpId="0" animBg="1"/>
      <p:bldP spid="11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59" y="2133600"/>
            <a:ext cx="3325761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62" y="3548023"/>
            <a:ext cx="3325761" cy="1481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60" y="5081954"/>
            <a:ext cx="3325761" cy="15474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19357" y="164068"/>
            <a:ext cx="3325766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2800" b="1" dirty="0">
                <a:latin typeface="Nikosh" panose="02000000000000000000" pitchFamily="2" charset="0"/>
                <a:cs typeface="Nikosh" panose="02000000000000000000" pitchFamily="2" charset="0"/>
              </a:rPr>
              <a:t>শব্দার্থ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22684" y="931384"/>
            <a:ext cx="952505" cy="523220"/>
          </a:xfrm>
          <a:prstGeom prst="rect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শৌখিন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66954" y="2417802"/>
            <a:ext cx="705642" cy="523220"/>
          </a:xfrm>
          <a:prstGeom prst="rect">
            <a:avLst/>
          </a:prstGeom>
          <a:solidFill>
            <a:srgbClr val="EF25A7"/>
          </a:solidFill>
          <a:ln>
            <a:solidFill>
              <a:srgbClr val="FFFF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bn-BD" sz="2800" dirty="0" smtClean="0">
                <a:latin typeface="Nikosh" panose="02000000000000000000" pitchFamily="2" charset="0"/>
                <a:cs typeface="Nikosh" panose="02000000000000000000" pitchFamily="2" charset="0"/>
              </a:rPr>
              <a:t>জজ </a:t>
            </a:r>
            <a:endParaRPr lang="bn-BD" sz="28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954" y="3919279"/>
            <a:ext cx="1204176" cy="523220"/>
          </a:xfrm>
          <a:prstGeom prst="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অবগাহন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96233" y="5729693"/>
            <a:ext cx="1208985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সোল্লাসে</a:t>
            </a:r>
            <a:r>
              <a:rPr lang="bn-BD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43800" y="931384"/>
            <a:ext cx="1122423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রুচিবান</a:t>
            </a:r>
            <a:r>
              <a:rPr lang="bn-BD" dirty="0"/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89860" y="2446365"/>
            <a:ext cx="1165704" cy="52322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বিচারক</a:t>
            </a:r>
            <a:r>
              <a:rPr lang="bn-BD" dirty="0"/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72654" y="5638800"/>
            <a:ext cx="955711" cy="523220"/>
          </a:xfrm>
          <a:prstGeom prst="rect">
            <a:avLst/>
          </a:prstGeom>
          <a:solidFill>
            <a:srgbClr val="FFC000"/>
          </a:solidFill>
          <a:ln>
            <a:solidFill>
              <a:srgbClr val="EF25A7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আনন্দে</a:t>
            </a:r>
            <a:endParaRPr lang="en-US" sz="28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81800" y="3811557"/>
            <a:ext cx="2123790" cy="954107"/>
          </a:xfrm>
          <a:prstGeom prst="rect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2800" dirty="0">
                <a:latin typeface="Nikosh" panose="02000000000000000000" pitchFamily="2" charset="0"/>
                <a:cs typeface="Nikosh" panose="02000000000000000000" pitchFamily="2" charset="0"/>
              </a:rPr>
              <a:t>সর্বাঙ্গ ডুবিয়ে গোসল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57" y="622300"/>
            <a:ext cx="3325762" cy="1435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624180"/>
      </p:ext>
    </p:extLst>
  </p:cSld>
  <p:clrMapOvr>
    <a:masterClrMapping/>
  </p:clrMapOvr>
  <p:transition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581399"/>
            <a:ext cx="5087616" cy="314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5004042" cy="3040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09365012"/>
      </p:ext>
    </p:extLst>
  </p:cSld>
  <p:clrMapOvr>
    <a:masterClrMapping/>
  </p:clrMapOvr>
  <p:transition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216570">
            <a:off x="923778" y="1201139"/>
            <a:ext cx="6177892" cy="4031873"/>
          </a:xfrm>
          <a:prstGeom prst="rect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bn-BD" sz="32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১. বই </a:t>
            </a:r>
            <a:r>
              <a:rPr lang="bn-BD" sz="3200" b="1" dirty="0">
                <a:latin typeface="Nikosh" panose="02000000000000000000" pitchFamily="2" charset="0"/>
                <a:cs typeface="Nikosh" panose="02000000000000000000" pitchFamily="2" charset="0"/>
              </a:rPr>
              <a:t>পড়ে  মানুষ  জ্ঞান অজর্ন  করে। </a:t>
            </a:r>
          </a:p>
          <a:p>
            <a:pPr>
              <a:lnSpc>
                <a:spcPct val="200000"/>
              </a:lnSpc>
            </a:pPr>
            <a:r>
              <a:rPr lang="bn-BD" sz="32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২. স্বশিক্ষিত  </a:t>
            </a:r>
            <a:r>
              <a:rPr lang="bn-BD" sz="3200" b="1" dirty="0">
                <a:latin typeface="Nikosh" panose="02000000000000000000" pitchFamily="2" charset="0"/>
                <a:cs typeface="Nikosh" panose="02000000000000000000" pitchFamily="2" charset="0"/>
              </a:rPr>
              <a:t>হয় । </a:t>
            </a:r>
          </a:p>
          <a:p>
            <a:pPr>
              <a:lnSpc>
                <a:spcPct val="200000"/>
              </a:lnSpc>
            </a:pPr>
            <a:r>
              <a:rPr lang="bn-BD" sz="32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৩. জ্ঞানার্জনের  </a:t>
            </a:r>
            <a:r>
              <a:rPr lang="bn-BD" sz="3200" b="1" dirty="0">
                <a:latin typeface="Nikosh" panose="02000000000000000000" pitchFamily="2" charset="0"/>
                <a:cs typeface="Nikosh" panose="02000000000000000000" pitchFamily="2" charset="0"/>
              </a:rPr>
              <a:t>মাধ্যমে  মৌলিকত্ব  </a:t>
            </a:r>
            <a:r>
              <a:rPr lang="bn-BD" sz="32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অর্জন</a:t>
            </a:r>
          </a:p>
          <a:p>
            <a:pPr>
              <a:lnSpc>
                <a:spcPct val="200000"/>
              </a:lnSpc>
            </a:pPr>
            <a:r>
              <a:rPr lang="bn-BD" sz="32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৪. </a:t>
            </a:r>
            <a:r>
              <a:rPr lang="bn-BD" sz="3200" b="1" dirty="0">
                <a:latin typeface="Nikosh" panose="02000000000000000000" pitchFamily="2" charset="0"/>
                <a:cs typeface="Nikosh" panose="02000000000000000000" pitchFamily="2" charset="0"/>
              </a:rPr>
              <a:t>সুশিক্ষিত লোক মাত্রই </a:t>
            </a:r>
            <a:r>
              <a:rPr lang="bn-BD" sz="32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স্বশিক্ষিত</a:t>
            </a:r>
            <a:endParaRPr lang="bn-BD" sz="32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25451545"/>
              </p:ext>
            </p:extLst>
          </p:nvPr>
        </p:nvGraphicFramePr>
        <p:xfrm>
          <a:off x="6629400" y="5257800"/>
          <a:ext cx="914400" cy="771525"/>
        </p:xfrm>
        <a:graphic>
          <a:graphicData uri="http://schemas.openxmlformats.org/presentationml/2006/ole">
            <p:oleObj spid="_x0000_s2054" name="Packager Shell Object" showAsIcon="1" r:id="rId4" imgW="914400" imgH="77148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098270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293</Words>
  <Application>Microsoft Office PowerPoint</Application>
  <PresentationFormat>On-screen Show (4:3)</PresentationFormat>
  <Paragraphs>67</Paragraphs>
  <Slides>13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Farid</dc:creator>
  <cp:lastModifiedBy>Komal Kanta</cp:lastModifiedBy>
  <cp:revision>129</cp:revision>
  <dcterms:created xsi:type="dcterms:W3CDTF">2006-08-16T00:00:00Z</dcterms:created>
  <dcterms:modified xsi:type="dcterms:W3CDTF">2016-01-04T15:53:56Z</dcterms:modified>
</cp:coreProperties>
</file>